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62EE3-3F5F-452B-87E5-CF022C2F89B8}" type="datetimeFigureOut">
              <a:rPr lang="en-US" smtClean="0"/>
              <a:t>9/28/2016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1BA46C51-8701-41F6-A469-1D682FDF40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6829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62EE3-3F5F-452B-87E5-CF022C2F89B8}" type="datetimeFigureOut">
              <a:rPr lang="en-US" smtClean="0"/>
              <a:t>9/28/2016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1BA46C51-8701-41F6-A469-1D682FDF40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71678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62EE3-3F5F-452B-87E5-CF022C2F89B8}" type="datetimeFigureOut">
              <a:rPr lang="en-US" smtClean="0"/>
              <a:t>9/28/2016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1BA46C51-8701-41F6-A469-1D682FDF40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9652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62EE3-3F5F-452B-87E5-CF022C2F89B8}" type="datetimeFigureOut">
              <a:rPr lang="en-US" smtClean="0"/>
              <a:t>9/28/2016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1BA46C51-8701-41F6-A469-1D682FDF4060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373249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62EE3-3F5F-452B-87E5-CF022C2F89B8}" type="datetimeFigureOut">
              <a:rPr lang="en-US" smtClean="0"/>
              <a:t>9/28/2016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1BA46C51-8701-41F6-A469-1D682FDF40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79262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62EE3-3F5F-452B-87E5-CF022C2F89B8}" type="datetimeFigureOut">
              <a:rPr lang="en-US" smtClean="0"/>
              <a:t>9/28/2016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46C51-8701-41F6-A469-1D682FDF40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77707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62EE3-3F5F-452B-87E5-CF022C2F89B8}" type="datetimeFigureOut">
              <a:rPr lang="en-US" smtClean="0"/>
              <a:t>9/28/2016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46C51-8701-41F6-A469-1D682FDF40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9304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62EE3-3F5F-452B-87E5-CF022C2F89B8}" type="datetimeFigureOut">
              <a:rPr lang="en-US" smtClean="0"/>
              <a:t>9/28/2016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46C51-8701-41F6-A469-1D682FDF40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225201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BA262EE3-3F5F-452B-87E5-CF022C2F89B8}" type="datetimeFigureOut">
              <a:rPr lang="en-US" smtClean="0"/>
              <a:t>9/28/2016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1BA46C51-8701-41F6-A469-1D682FDF40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8481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62EE3-3F5F-452B-87E5-CF022C2F89B8}" type="datetimeFigureOut">
              <a:rPr lang="en-US" smtClean="0"/>
              <a:t>9/28/2016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46C51-8701-41F6-A469-1D682FDF40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3384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62EE3-3F5F-452B-87E5-CF022C2F89B8}" type="datetimeFigureOut">
              <a:rPr lang="en-US" smtClean="0"/>
              <a:t>9/28/2016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1BA46C51-8701-41F6-A469-1D682FDF40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9111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62EE3-3F5F-452B-87E5-CF022C2F89B8}" type="datetimeFigureOut">
              <a:rPr lang="en-US" smtClean="0"/>
              <a:t>9/28/2016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46C51-8701-41F6-A469-1D682FDF40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4365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62EE3-3F5F-452B-87E5-CF022C2F89B8}" type="datetimeFigureOut">
              <a:rPr lang="en-US" smtClean="0"/>
              <a:t>9/28/2016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46C51-8701-41F6-A469-1D682FDF40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3212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62EE3-3F5F-452B-87E5-CF022C2F89B8}" type="datetimeFigureOut">
              <a:rPr lang="en-US" smtClean="0"/>
              <a:t>9/28/2016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46C51-8701-41F6-A469-1D682FDF40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56809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62EE3-3F5F-452B-87E5-CF022C2F89B8}" type="datetimeFigureOut">
              <a:rPr lang="en-US" smtClean="0"/>
              <a:t>9/28/2016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46C51-8701-41F6-A469-1D682FDF40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97901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62EE3-3F5F-452B-87E5-CF022C2F89B8}" type="datetimeFigureOut">
              <a:rPr lang="en-US" smtClean="0"/>
              <a:t>9/28/2016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46C51-8701-41F6-A469-1D682FDF40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277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62EE3-3F5F-452B-87E5-CF022C2F89B8}" type="datetimeFigureOut">
              <a:rPr lang="en-US" smtClean="0"/>
              <a:t>9/28/2016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46C51-8701-41F6-A469-1D682FDF40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2794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262EE3-3F5F-452B-87E5-CF022C2F89B8}" type="datetimeFigureOut">
              <a:rPr lang="en-US" smtClean="0"/>
              <a:t>9/28/2016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A46C51-8701-41F6-A469-1D682FDF40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30499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  <p:sldLayoutId id="2147483731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6431" y="2467379"/>
            <a:ext cx="8638025" cy="1373070"/>
          </a:xfrm>
        </p:spPr>
        <p:txBody>
          <a:bodyPr/>
          <a:lstStyle/>
          <a:p>
            <a:r>
              <a:rPr lang="en-US" sz="4800" dirty="0"/>
              <a:t>The Financial Planning Process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43250" y="4394039"/>
            <a:ext cx="5681205" cy="1117687"/>
          </a:xfrm>
        </p:spPr>
        <p:txBody>
          <a:bodyPr/>
          <a:lstStyle/>
          <a:p>
            <a:pPr algn="l"/>
            <a:r>
              <a:rPr lang="en-US" dirty="0"/>
              <a:t>Everything you need to know regarding how we will assist you in achieving your financial goals.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23399" y="2592133"/>
            <a:ext cx="2441575" cy="16565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53357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1 – Client/Advisor Relationship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This is where we will set out the services we offer along with our skills and experiences, to ensure we can satisfy your needs. </a:t>
            </a:r>
          </a:p>
          <a:p>
            <a:pPr marL="0" indent="0">
              <a:buNone/>
            </a:pPr>
            <a:r>
              <a:rPr lang="en-US" dirty="0"/>
              <a:t>It is also your opportunity to ask us about anything you are unsure of – remember, we’re here to help you. </a:t>
            </a:r>
          </a:p>
          <a:p>
            <a:pPr marL="0" indent="0">
              <a:buNone/>
            </a:pPr>
            <a:r>
              <a:rPr lang="en-US" dirty="0"/>
              <a:t>If you decide to proceed, we will outline the scope of engagement, as well as define the responsibilities of each party.</a:t>
            </a:r>
          </a:p>
          <a:p>
            <a:pPr marL="0" indent="0">
              <a:buNone/>
            </a:pPr>
            <a:r>
              <a:rPr lang="en-US" dirty="0"/>
              <a:t>Additionally, we will discuss compensation as well as outline any potential conflicts of interests.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246" y="753228"/>
            <a:ext cx="1593230" cy="10809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55596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2 – Fact Finding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Here, we will begin to assess your financial situation as well as identify your short and long term goals. </a:t>
            </a:r>
          </a:p>
          <a:p>
            <a:pPr marL="0" indent="0">
              <a:buNone/>
            </a:pPr>
            <a:r>
              <a:rPr lang="en-US" dirty="0"/>
              <a:t>Working </a:t>
            </a:r>
            <a:r>
              <a:rPr lang="en-US"/>
              <a:t>through our fact </a:t>
            </a:r>
            <a:r>
              <a:rPr lang="en-US" dirty="0"/>
              <a:t>finding process, we will develop a deep understanding of your assets, liabilities, incomes, expenses, insurance coverage, as well as investment and tax strategies.</a:t>
            </a:r>
          </a:p>
          <a:p>
            <a:pPr marL="0" indent="0">
              <a:buNone/>
            </a:pPr>
            <a:r>
              <a:rPr lang="en-US" dirty="0"/>
              <a:t>Having a detailed understanding of your situation will allow us to carefully analyse your situation and provide exceptional quality, tailored advice.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246" y="753228"/>
            <a:ext cx="1593230" cy="10809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34683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3 – Analyse and Evaluate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The next stage is for us to go and analyse all the information we have collected, to completely evaluate your financial position. </a:t>
            </a:r>
          </a:p>
          <a:p>
            <a:pPr marL="0" indent="0">
              <a:buNone/>
            </a:pPr>
            <a:r>
              <a:rPr lang="en-US" dirty="0"/>
              <a:t>From here, we will be able to recommend suitable strategies, products and services, designed to meet your individual goals.</a:t>
            </a:r>
          </a:p>
          <a:p>
            <a:pPr marL="0" indent="0">
              <a:buNone/>
            </a:pPr>
            <a:r>
              <a:rPr lang="en-US" dirty="0"/>
              <a:t>These recommendations will be explained in a Statement of Advice, along with Product Disclosure Statements of any specific financial recommendations.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246" y="753228"/>
            <a:ext cx="1593230" cy="10809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83316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4 - Implementation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Once we have agreed on a specific plan and strategy, we will begin implementing it. </a:t>
            </a:r>
          </a:p>
          <a:p>
            <a:pPr marL="0" indent="0">
              <a:buNone/>
            </a:pPr>
            <a:r>
              <a:rPr lang="en-US" dirty="0"/>
              <a:t>This may involve opening an investment account, consolidating your superannuation, and applying for insurance.</a:t>
            </a:r>
          </a:p>
          <a:p>
            <a:pPr marL="0" indent="0">
              <a:buNone/>
            </a:pPr>
            <a:r>
              <a:rPr lang="en-US" dirty="0"/>
              <a:t>Where necessary, we will also work closely with other specialist professionals, such as your accountant and solicitor.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246" y="753228"/>
            <a:ext cx="1593230" cy="10809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82215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5 – Monitor and Review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3"/>
            <a:ext cx="9613861" cy="4244902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We will continuously monitor your progress in achieving your goals.</a:t>
            </a:r>
          </a:p>
          <a:p>
            <a:pPr marL="0" indent="0">
              <a:buNone/>
            </a:pPr>
            <a:r>
              <a:rPr lang="en-US" dirty="0"/>
              <a:t>We will constantly be reviewing: </a:t>
            </a:r>
          </a:p>
          <a:p>
            <a:pPr marL="0" indent="0">
              <a:buNone/>
            </a:pPr>
            <a:r>
              <a:rPr lang="en-US" dirty="0"/>
              <a:t>	- The performance and suitability of your financial products</a:t>
            </a:r>
          </a:p>
          <a:p>
            <a:pPr marL="0" indent="0">
              <a:buNone/>
            </a:pPr>
            <a:r>
              <a:rPr lang="en-US" dirty="0"/>
              <a:t>	- Your changing financial position and attitude to risk</a:t>
            </a:r>
          </a:p>
          <a:p>
            <a:pPr marL="0" indent="0">
              <a:buNone/>
            </a:pPr>
            <a:r>
              <a:rPr lang="en-US" dirty="0"/>
              <a:t>	- The changing legislative environment and its impact on you</a:t>
            </a:r>
          </a:p>
          <a:p>
            <a:pPr marL="0" indent="0">
              <a:buNone/>
            </a:pPr>
            <a:r>
              <a:rPr lang="en-US" dirty="0"/>
              <a:t>	- The changing economic environment and its impact on you</a:t>
            </a:r>
          </a:p>
          <a:p>
            <a:pPr marL="0" indent="0">
              <a:buNone/>
            </a:pPr>
            <a:r>
              <a:rPr lang="en-US" dirty="0"/>
              <a:t>Establishing ongoing communication, as well as yearly reviews, will allow us to ensure consistently high quality, tailored advice, that adapts to your circumstances.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246" y="753228"/>
            <a:ext cx="1593230" cy="10809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0920402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Custom 1">
      <a:dk1>
        <a:sysClr val="windowText" lastClr="000000"/>
      </a:dk1>
      <a:lt1>
        <a:sysClr val="window" lastClr="FFFFFF"/>
      </a:lt1>
      <a:dk2>
        <a:srgbClr val="6A9C41"/>
      </a:dk2>
      <a:lt2>
        <a:srgbClr val="E7E6E6"/>
      </a:lt2>
      <a:accent1>
        <a:srgbClr val="FFFFFF"/>
      </a:accent1>
      <a:accent2>
        <a:srgbClr val="EACA4F"/>
      </a:accent2>
      <a:accent3>
        <a:srgbClr val="FD9850"/>
      </a:accent3>
      <a:accent4>
        <a:srgbClr val="F46442"/>
      </a:accent4>
      <a:accent5>
        <a:srgbClr val="54D289"/>
      </a:accent5>
      <a:accent6>
        <a:srgbClr val="6AD8CB"/>
      </a:accent6>
      <a:hlink>
        <a:srgbClr val="CAFB50"/>
      </a:hlink>
      <a:folHlink>
        <a:srgbClr val="DEFF8B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92000"/>
                <a:satMod val="200000"/>
                <a:lumMod val="13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106000"/>
                <a:satMod val="120000"/>
                <a:lumMod val="7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B587E4A9-1405-4B4F-8BC3-512EE08D2EB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Berlin</Template>
  <TotalTime>74</TotalTime>
  <Words>354</Words>
  <Application>Microsoft Office PowerPoint</Application>
  <PresentationFormat>Widescreen</PresentationFormat>
  <Paragraphs>27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Trebuchet MS</vt:lpstr>
      <vt:lpstr>Berlin</vt:lpstr>
      <vt:lpstr>The Financial Planning Process</vt:lpstr>
      <vt:lpstr>Step 1 – Client/Advisor Relationship</vt:lpstr>
      <vt:lpstr>Step 2 – Fact Finding</vt:lpstr>
      <vt:lpstr>Step 3 – Analyse and Evaluate</vt:lpstr>
      <vt:lpstr>Step 4 - Implementation</vt:lpstr>
      <vt:lpstr>Step 5 – Monitor and Review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Financial Planning Process</dc:title>
  <dc:creator>Robert Negri</dc:creator>
  <cp:lastModifiedBy>Robert Negri</cp:lastModifiedBy>
  <cp:revision>10</cp:revision>
  <cp:lastPrinted>2016-09-28T04:46:22Z</cp:lastPrinted>
  <dcterms:created xsi:type="dcterms:W3CDTF">2016-09-28T03:26:24Z</dcterms:created>
  <dcterms:modified xsi:type="dcterms:W3CDTF">2016-09-28T04:48:08Z</dcterms:modified>
</cp:coreProperties>
</file>